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1086" r:id="rId2"/>
    <p:sldId id="1116" r:id="rId3"/>
  </p:sldIdLst>
  <p:sldSz cx="7559675" cy="10691813"/>
  <p:notesSz cx="6888163" cy="10020300"/>
  <p:embeddedFontLst>
    <p:embeddedFont>
      <p:font typeface="Calibri" panose="020F0502020204030204" pitchFamily="34" charset="0"/>
      <p:regular r:id="rId4"/>
      <p:bold r:id="rId5"/>
      <p:italic r:id="rId6"/>
      <p:boldItalic r:id="rId7"/>
    </p:embeddedFont>
    <p:embeddedFont>
      <p:font typeface="All Modern Hand Thin K Montes" panose="020B0604020202020204" charset="0"/>
      <p:regular r:id="rId8"/>
    </p:embeddedFont>
    <p:embeddedFont>
      <p:font typeface="Roboto Light" panose="02000000000000000000" pitchFamily="2" charset="0"/>
      <p:regular r:id="rId9"/>
    </p:embeddedFont>
    <p:embeddedFont>
      <p:font typeface="APLKinderPeeps" panose="020B0604020202020204" charset="0"/>
      <p:regular r:id="rId10"/>
    </p:embeddedFont>
    <p:embeddedFont>
      <p:font typeface="KAOceanCabanna" panose="020B0604020202020204" charset="0"/>
      <p:regular r:id="rId11"/>
    </p:embeddedFont>
    <p:embeddedFont>
      <p:font typeface="Calibri Light" panose="020F0302020204030204" pitchFamily="34" charset="0"/>
      <p:regular r:id="rId12"/>
      <p: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976"/>
    <a:srgbClr val="DEAF8B"/>
    <a:srgbClr val="EEDED2"/>
    <a:srgbClr val="EFC6B1"/>
    <a:srgbClr val="EECAAF"/>
    <a:srgbClr val="EACCB4"/>
    <a:srgbClr val="D7B295"/>
    <a:srgbClr val="E8B185"/>
    <a:srgbClr val="E6AB8C"/>
    <a:srgbClr val="F155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2" autoAdjust="0"/>
    <p:restoredTop sz="94660"/>
  </p:normalViewPr>
  <p:slideViewPr>
    <p:cSldViewPr snapToGrid="0">
      <p:cViewPr varScale="1">
        <p:scale>
          <a:sx n="74" d="100"/>
          <a:sy n="74" d="100"/>
        </p:scale>
        <p:origin x="3324" y="90"/>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A905AC-2F0C-4FF2-B13E-01316518366C}" type="datetimeFigureOut">
              <a:rPr lang="en-AU" smtClean="0"/>
              <a:t>09/02/2024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49213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905AC-2F0C-4FF2-B13E-01316518366C}" type="datetimeFigureOut">
              <a:rPr lang="en-AU" smtClean="0"/>
              <a:t>09/02/2024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3520477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905AC-2F0C-4FF2-B13E-01316518366C}" type="datetimeFigureOut">
              <a:rPr lang="en-AU" smtClean="0"/>
              <a:t>09/02/2024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181220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905AC-2F0C-4FF2-B13E-01316518366C}" type="datetimeFigureOut">
              <a:rPr lang="en-AU" smtClean="0"/>
              <a:t>09/02/2024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408064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A905AC-2F0C-4FF2-B13E-01316518366C}" type="datetimeFigureOut">
              <a:rPr lang="en-AU" smtClean="0"/>
              <a:t>09/02/2024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2107887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A905AC-2F0C-4FF2-B13E-01316518366C}" type="datetimeFigureOut">
              <a:rPr lang="en-AU" smtClean="0"/>
              <a:t>09/02/2024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1044631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A905AC-2F0C-4FF2-B13E-01316518366C}" type="datetimeFigureOut">
              <a:rPr lang="en-AU" smtClean="0"/>
              <a:t>09/02/2024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2360020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A905AC-2F0C-4FF2-B13E-01316518366C}" type="datetimeFigureOut">
              <a:rPr lang="en-AU" smtClean="0"/>
              <a:t>09/02/2024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316375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A905AC-2F0C-4FF2-B13E-01316518366C}" type="datetimeFigureOut">
              <a:rPr lang="en-AU" smtClean="0"/>
              <a:t>09/02/2024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814440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77A905AC-2F0C-4FF2-B13E-01316518366C}" type="datetimeFigureOut">
              <a:rPr lang="en-AU" smtClean="0"/>
              <a:t>09/02/2024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6565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77A905AC-2F0C-4FF2-B13E-01316518366C}" type="datetimeFigureOut">
              <a:rPr lang="en-AU" smtClean="0"/>
              <a:t>09/02/2024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8AFB54F-CF6E-4716-A34C-9299CC70D2B9}" type="slidenum">
              <a:rPr lang="en-AU" smtClean="0"/>
              <a:t>‹#›</a:t>
            </a:fld>
            <a:endParaRPr lang="en-AU"/>
          </a:p>
        </p:txBody>
      </p:sp>
    </p:spTree>
    <p:extLst>
      <p:ext uri="{BB962C8B-B14F-4D97-AF65-F5344CB8AC3E}">
        <p14:creationId xmlns:p14="http://schemas.microsoft.com/office/powerpoint/2010/main" val="108524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7A905AC-2F0C-4FF2-B13E-01316518366C}" type="datetimeFigureOut">
              <a:rPr lang="en-AU" smtClean="0"/>
              <a:t>09/02/2024</a:t>
            </a:fld>
            <a:endParaRPr lang="en-AU"/>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78AFB54F-CF6E-4716-A34C-9299CC70D2B9}" type="slidenum">
              <a:rPr lang="en-AU" smtClean="0"/>
              <a:t>‹#›</a:t>
            </a:fld>
            <a:endParaRPr lang="en-AU"/>
          </a:p>
        </p:txBody>
      </p:sp>
    </p:spTree>
    <p:extLst>
      <p:ext uri="{BB962C8B-B14F-4D97-AF65-F5344CB8AC3E}">
        <p14:creationId xmlns:p14="http://schemas.microsoft.com/office/powerpoint/2010/main" val="41239702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D3A8C28-56DF-4BA4-AD39-80A88C9CE1AB}"/>
              </a:ext>
            </a:extLst>
          </p:cNvPr>
          <p:cNvSpPr/>
          <p:nvPr/>
        </p:nvSpPr>
        <p:spPr>
          <a:xfrm>
            <a:off x="3849309" y="5180695"/>
            <a:ext cx="3339111" cy="5379981"/>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BC80A25B-6E1D-45E7-ADF3-28859B975CA1}"/>
              </a:ext>
            </a:extLst>
          </p:cNvPr>
          <p:cNvSpPr/>
          <p:nvPr/>
        </p:nvSpPr>
        <p:spPr>
          <a:xfrm>
            <a:off x="371256" y="5180695"/>
            <a:ext cx="3339111" cy="5379981"/>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3F3B2037-E7F3-4C35-A545-263E0FEF0771}"/>
              </a:ext>
            </a:extLst>
          </p:cNvPr>
          <p:cNvSpPr txBox="1"/>
          <p:nvPr/>
        </p:nvSpPr>
        <p:spPr>
          <a:xfrm>
            <a:off x="378223" y="5558629"/>
            <a:ext cx="3339112" cy="5016758"/>
          </a:xfrm>
          <a:prstGeom prst="rect">
            <a:avLst/>
          </a:prstGeom>
          <a:noFill/>
        </p:spPr>
        <p:txBody>
          <a:bodyPr wrap="square" rtlCol="0">
            <a:spAutoFit/>
          </a:bodyPr>
          <a:lstStyle/>
          <a:p>
            <a:pPr algn="just"/>
            <a:r>
              <a:rPr lang="en-US" sz="1400" dirty="0">
                <a:latin typeface="APLKinderPeeps" panose="02000603000000000000" pitchFamily="2" charset="0"/>
                <a:ea typeface="APLKinderPeeps" panose="02000603000000000000" pitchFamily="2" charset="0"/>
              </a:rPr>
              <a:t>Text Types </a:t>
            </a:r>
          </a:p>
          <a:p>
            <a:pPr marL="171450" indent="-171450" algn="just">
              <a:buFontTx/>
              <a:buChar char="-"/>
            </a:pPr>
            <a:r>
              <a:rPr lang="en-US" sz="1400" dirty="0">
                <a:latin typeface="APLKinderPeeps" panose="02000603000000000000" pitchFamily="2" charset="0"/>
                <a:ea typeface="APLKinderPeeps" panose="02000603000000000000" pitchFamily="2" charset="0"/>
              </a:rPr>
              <a:t>Description leading to narrative writing</a:t>
            </a:r>
          </a:p>
          <a:p>
            <a:pPr marL="171450" indent="-171450" algn="just">
              <a:buFontTx/>
              <a:buChar char="-"/>
            </a:pPr>
            <a:r>
              <a:rPr lang="en-US" sz="1400" dirty="0">
                <a:latin typeface="APLKinderPeeps" panose="02000603000000000000" pitchFamily="2" charset="0"/>
                <a:ea typeface="APLKinderPeeps" panose="02000603000000000000" pitchFamily="2" charset="0"/>
              </a:rPr>
              <a:t>Identifying the purpose of Narrative writing and the features included such as; orientation, complication, resolution.</a:t>
            </a:r>
          </a:p>
          <a:p>
            <a:pPr marL="171450" indent="-171450" algn="just">
              <a:buFontTx/>
              <a:buChar char="-"/>
            </a:pPr>
            <a:endParaRPr lang="en-US" sz="1400" dirty="0">
              <a:latin typeface="APLKinderPeeps" panose="02000603000000000000" pitchFamily="2" charset="0"/>
              <a:ea typeface="APLKinderPeeps" panose="02000603000000000000" pitchFamily="2" charset="0"/>
            </a:endParaRPr>
          </a:p>
          <a:p>
            <a:pPr algn="just"/>
            <a:r>
              <a:rPr lang="en-US" sz="1400" dirty="0">
                <a:latin typeface="APLKinderPeeps" panose="02000603000000000000" pitchFamily="2" charset="0"/>
                <a:ea typeface="APLKinderPeeps" panose="02000603000000000000" pitchFamily="2" charset="0"/>
              </a:rPr>
              <a:t>Oral Language </a:t>
            </a:r>
          </a:p>
          <a:p>
            <a:pPr marL="285750" indent="-285750" algn="just">
              <a:buFontTx/>
              <a:buChar char="-"/>
            </a:pPr>
            <a:r>
              <a:rPr lang="en-US" sz="1400" dirty="0">
                <a:latin typeface="APLKinderPeeps" panose="02000603000000000000" pitchFamily="2" charset="0"/>
                <a:ea typeface="APLKinderPeeps" panose="02000603000000000000" pitchFamily="2" charset="0"/>
              </a:rPr>
              <a:t>Explicitly teaching interacting skills </a:t>
            </a:r>
          </a:p>
          <a:p>
            <a:pPr marL="285750" indent="-285750" algn="just">
              <a:buFontTx/>
              <a:buChar char="-"/>
            </a:pPr>
            <a:r>
              <a:rPr lang="en-US" sz="1400" dirty="0">
                <a:latin typeface="APLKinderPeeps" panose="02000603000000000000" pitchFamily="2" charset="0"/>
                <a:ea typeface="APLKinderPeeps" panose="02000603000000000000" pitchFamily="2" charset="0"/>
              </a:rPr>
              <a:t>Sharing (Topic Based) </a:t>
            </a:r>
          </a:p>
          <a:p>
            <a:pPr algn="just"/>
            <a:endParaRPr lang="en-US" sz="1400" dirty="0">
              <a:latin typeface="APLKinderPeeps" panose="02000603000000000000" pitchFamily="2" charset="0"/>
              <a:ea typeface="APLKinderPeeps" panose="02000603000000000000" pitchFamily="2" charset="0"/>
            </a:endParaRPr>
          </a:p>
          <a:p>
            <a:pPr algn="just"/>
            <a:r>
              <a:rPr lang="en-US" sz="1400" dirty="0">
                <a:latin typeface="APLKinderPeeps" panose="02000603000000000000" pitchFamily="2" charset="0"/>
                <a:ea typeface="APLKinderPeeps" panose="02000603000000000000" pitchFamily="2" charset="0"/>
              </a:rPr>
              <a:t>Reading</a:t>
            </a:r>
          </a:p>
          <a:p>
            <a:pPr marL="171450" indent="-171450" algn="just">
              <a:buFontTx/>
              <a:buChar char="-"/>
            </a:pPr>
            <a:r>
              <a:rPr lang="en-US" sz="1400" dirty="0">
                <a:latin typeface="APLKinderPeeps" panose="02000603000000000000" pitchFamily="2" charset="0"/>
                <a:ea typeface="APLKinderPeeps" panose="02000603000000000000" pitchFamily="2" charset="0"/>
              </a:rPr>
              <a:t>Jolly Phonics/Spelling and Grammar</a:t>
            </a:r>
          </a:p>
          <a:p>
            <a:pPr marL="171450" indent="-171450" algn="just">
              <a:buFontTx/>
              <a:buChar char="-"/>
            </a:pPr>
            <a:r>
              <a:rPr lang="en-US" sz="1400" dirty="0">
                <a:latin typeface="APLKinderPeeps" panose="02000603000000000000" pitchFamily="2" charset="0"/>
                <a:ea typeface="APLKinderPeeps" panose="02000603000000000000" pitchFamily="2" charset="0"/>
              </a:rPr>
              <a:t>Reading Comprehension Strategies</a:t>
            </a:r>
          </a:p>
          <a:p>
            <a:pPr marL="171450" indent="-171450" algn="just">
              <a:buFontTx/>
              <a:buChar char="-"/>
            </a:pPr>
            <a:r>
              <a:rPr lang="en-US" sz="1400" dirty="0">
                <a:latin typeface="APLKinderPeeps" panose="02000603000000000000" pitchFamily="2" charset="0"/>
                <a:ea typeface="APLKinderPeeps" panose="02000603000000000000" pitchFamily="2" charset="0"/>
              </a:rPr>
              <a:t>Premiers Reading Challenge</a:t>
            </a:r>
          </a:p>
          <a:p>
            <a:pPr marL="171450" indent="-171450" algn="just">
              <a:buFontTx/>
              <a:buChar char="-"/>
            </a:pPr>
            <a:r>
              <a:rPr lang="en-US" sz="1400" dirty="0">
                <a:latin typeface="APLKinderPeeps" panose="02000603000000000000" pitchFamily="2" charset="0"/>
                <a:ea typeface="APLKinderPeeps" panose="02000603000000000000" pitchFamily="2" charset="0"/>
              </a:rPr>
              <a:t>Modelled Reading</a:t>
            </a:r>
          </a:p>
          <a:p>
            <a:pPr algn="just"/>
            <a:endParaRPr lang="en-US" sz="1400" dirty="0">
              <a:latin typeface="APLKinderPeeps" panose="02000603000000000000" pitchFamily="2" charset="0"/>
              <a:ea typeface="APLKinderPeeps" panose="02000603000000000000" pitchFamily="2" charset="0"/>
            </a:endParaRPr>
          </a:p>
          <a:p>
            <a:pPr algn="just"/>
            <a:r>
              <a:rPr lang="en-US" sz="1200" dirty="0">
                <a:latin typeface="APLKinderPeeps" panose="02000603000000000000" pitchFamily="2" charset="0"/>
                <a:ea typeface="APLKinderPeeps" panose="02000603000000000000" pitchFamily="2" charset="0"/>
              </a:rPr>
              <a:t>We are also currently testing students on their independent reading so that we can establish accurate levels to be sent home later this term. Your child’s reading level will be a reflection of both the words that they can recognise (decode) as well as how they understand (comprehend) those words within a context. </a:t>
            </a:r>
          </a:p>
          <a:p>
            <a:pPr algn="just"/>
            <a:endParaRPr lang="en-US" sz="1200" dirty="0">
              <a:latin typeface="APLKinderPeeps" panose="02000603000000000000" pitchFamily="2" charset="0"/>
              <a:ea typeface="APLKinderPeeps" panose="02000603000000000000" pitchFamily="2" charset="0"/>
            </a:endParaRPr>
          </a:p>
        </p:txBody>
      </p:sp>
      <p:sp>
        <p:nvSpPr>
          <p:cNvPr id="13" name="TextBox 12">
            <a:extLst>
              <a:ext uri="{FF2B5EF4-FFF2-40B4-BE49-F238E27FC236}">
                <a16:creationId xmlns:a16="http://schemas.microsoft.com/office/drawing/2014/main" id="{3B927E40-C75F-4BC2-96D0-6E9E1992011F}"/>
              </a:ext>
            </a:extLst>
          </p:cNvPr>
          <p:cNvSpPr txBox="1"/>
          <p:nvPr/>
        </p:nvSpPr>
        <p:spPr>
          <a:xfrm>
            <a:off x="371256" y="5114894"/>
            <a:ext cx="3445326" cy="584775"/>
          </a:xfrm>
          <a:prstGeom prst="rect">
            <a:avLst/>
          </a:prstGeom>
          <a:noFill/>
        </p:spPr>
        <p:txBody>
          <a:bodyPr wrap="square" rtlCol="0">
            <a:spAutoFit/>
          </a:bodyPr>
          <a:lstStyle/>
          <a:p>
            <a:pPr algn="ctr"/>
            <a:r>
              <a:rPr lang="en-AU" sz="3200" dirty="0">
                <a:latin typeface="Minimal" pitchFamily="50" charset="0"/>
                <a:ea typeface="PBHomemadeCoffee" panose="02000603000000000000" pitchFamily="2" charset="0"/>
              </a:rPr>
              <a:t>English</a:t>
            </a:r>
          </a:p>
        </p:txBody>
      </p:sp>
      <p:sp>
        <p:nvSpPr>
          <p:cNvPr id="26" name="TextBox 25">
            <a:extLst>
              <a:ext uri="{FF2B5EF4-FFF2-40B4-BE49-F238E27FC236}">
                <a16:creationId xmlns:a16="http://schemas.microsoft.com/office/drawing/2014/main" id="{2B32C7B4-4244-48B9-B978-0367CEDFF197}"/>
              </a:ext>
            </a:extLst>
          </p:cNvPr>
          <p:cNvSpPr txBox="1"/>
          <p:nvPr/>
        </p:nvSpPr>
        <p:spPr>
          <a:xfrm>
            <a:off x="3849309" y="5563195"/>
            <a:ext cx="3371838" cy="4370427"/>
          </a:xfrm>
          <a:prstGeom prst="rect">
            <a:avLst/>
          </a:prstGeom>
          <a:noFill/>
        </p:spPr>
        <p:txBody>
          <a:bodyPr wrap="square" rtlCol="0">
            <a:spAutoFit/>
          </a:bodyPr>
          <a:lstStyle/>
          <a:p>
            <a:r>
              <a:rPr lang="en-US" sz="1400" dirty="0">
                <a:latin typeface="APLKinderPeeps" panose="02000603000000000000" pitchFamily="2" charset="0"/>
                <a:ea typeface="APLKinderPeeps" panose="02000603000000000000" pitchFamily="2" charset="0"/>
              </a:rPr>
              <a:t>This year we will continue to develop students’ skills in Mathematical Understanding, Fluency, Problem Solving and Reasoning. These proficiencies are developed through three content strands; Number and Algebra, Measurement and Geometry, and Statistics and Probability. </a:t>
            </a:r>
          </a:p>
          <a:p>
            <a:endParaRPr lang="en-US" sz="1400" dirty="0">
              <a:latin typeface="APLKinderPeeps" panose="02000603000000000000" pitchFamily="2" charset="0"/>
              <a:ea typeface="APLKinderPeeps" panose="02000603000000000000" pitchFamily="2" charset="0"/>
            </a:endParaRPr>
          </a:p>
          <a:p>
            <a:r>
              <a:rPr lang="en-US" sz="1400" dirty="0">
                <a:latin typeface="APLKinderPeeps" panose="02000603000000000000" pitchFamily="2" charset="0"/>
                <a:ea typeface="APLKinderPeeps" panose="02000603000000000000" pitchFamily="2" charset="0"/>
              </a:rPr>
              <a:t>Mathematical Understanding </a:t>
            </a:r>
          </a:p>
          <a:p>
            <a:pPr marL="285750" indent="-285750">
              <a:buFontTx/>
              <a:buChar char="-"/>
            </a:pPr>
            <a:r>
              <a:rPr lang="en-US" sz="1400" dirty="0">
                <a:latin typeface="APLKinderPeeps" panose="02000603000000000000" pitchFamily="2" charset="0"/>
                <a:ea typeface="APLKinderPeeps" panose="02000603000000000000" pitchFamily="2" charset="0"/>
              </a:rPr>
              <a:t>Thinking like a mathematician </a:t>
            </a:r>
          </a:p>
          <a:p>
            <a:pPr marL="285750" indent="-285750">
              <a:buFontTx/>
              <a:buChar char="-"/>
            </a:pPr>
            <a:r>
              <a:rPr lang="en-US" sz="1400" dirty="0">
                <a:latin typeface="APLKinderPeeps" panose="02000603000000000000" pitchFamily="2" charset="0"/>
                <a:ea typeface="APLKinderPeeps" panose="02000603000000000000" pitchFamily="2" charset="0"/>
              </a:rPr>
              <a:t>Everyone can be a mathematician</a:t>
            </a:r>
          </a:p>
          <a:p>
            <a:pPr marL="285750" indent="-285750">
              <a:buFontTx/>
              <a:buChar char="-"/>
            </a:pPr>
            <a:r>
              <a:rPr lang="en-US" sz="1400" dirty="0">
                <a:latin typeface="APLKinderPeeps" panose="02000603000000000000" pitchFamily="2" charset="0"/>
                <a:ea typeface="APLKinderPeeps" panose="02000603000000000000" pitchFamily="2" charset="0"/>
              </a:rPr>
              <a:t>Mathematicians learn from mistakes and persevere</a:t>
            </a:r>
          </a:p>
          <a:p>
            <a:endParaRPr lang="en-US" sz="1400" dirty="0">
              <a:latin typeface="APLKinderPeeps" panose="02000603000000000000" pitchFamily="2" charset="0"/>
              <a:ea typeface="APLKinderPeeps" panose="02000603000000000000" pitchFamily="2" charset="0"/>
            </a:endParaRPr>
          </a:p>
          <a:p>
            <a:r>
              <a:rPr lang="en-US" sz="1400" dirty="0">
                <a:latin typeface="APLKinderPeeps" panose="02000603000000000000" pitchFamily="2" charset="0"/>
                <a:ea typeface="APLKinderPeeps" panose="02000603000000000000" pitchFamily="2" charset="0"/>
              </a:rPr>
              <a:t>Number </a:t>
            </a:r>
          </a:p>
          <a:p>
            <a:pPr marL="285750" indent="-285750">
              <a:buFontTx/>
              <a:buChar char="-"/>
            </a:pPr>
            <a:r>
              <a:rPr lang="en-US" sz="1400" dirty="0">
                <a:latin typeface="APLKinderPeeps" panose="02000603000000000000" pitchFamily="2" charset="0"/>
                <a:ea typeface="APLKinderPeeps" panose="02000603000000000000" pitchFamily="2" charset="0"/>
              </a:rPr>
              <a:t>Patterning </a:t>
            </a:r>
          </a:p>
          <a:p>
            <a:pPr marL="285750" indent="-285750">
              <a:buFontTx/>
              <a:buChar char="-"/>
            </a:pPr>
            <a:r>
              <a:rPr lang="en-US" sz="1400" dirty="0">
                <a:latin typeface="APLKinderPeeps" panose="02000603000000000000" pitchFamily="2" charset="0"/>
                <a:ea typeface="APLKinderPeeps" panose="02000603000000000000" pitchFamily="2" charset="0"/>
              </a:rPr>
              <a:t>Base 10 counting system </a:t>
            </a:r>
          </a:p>
          <a:p>
            <a:pPr marL="285750" indent="-285750">
              <a:buFontTx/>
              <a:buChar char="-"/>
            </a:pPr>
            <a:r>
              <a:rPr lang="en-US" sz="1400" dirty="0">
                <a:latin typeface="APLKinderPeeps" panose="02000603000000000000" pitchFamily="2" charset="0"/>
                <a:ea typeface="APLKinderPeeps" panose="02000603000000000000" pitchFamily="2" charset="0"/>
              </a:rPr>
              <a:t>Place Value and recognising, ordering and partitioning numbers to 1000</a:t>
            </a:r>
            <a:endParaRPr lang="en-AU" sz="1200" dirty="0">
              <a:latin typeface="APLKinderPeeps" panose="02000603000000000000" pitchFamily="2" charset="0"/>
              <a:ea typeface="APLKinderPeeps" panose="02000603000000000000" pitchFamily="2" charset="0"/>
            </a:endParaRPr>
          </a:p>
          <a:p>
            <a:endParaRPr lang="en-AU" sz="1200" dirty="0">
              <a:latin typeface="APLKinderPeeps" panose="02000603000000000000" pitchFamily="2" charset="0"/>
              <a:ea typeface="APLKinderPeeps" panose="02000603000000000000" pitchFamily="2" charset="0"/>
            </a:endParaRPr>
          </a:p>
        </p:txBody>
      </p:sp>
      <p:sp>
        <p:nvSpPr>
          <p:cNvPr id="15" name="TextBox 14">
            <a:extLst>
              <a:ext uri="{FF2B5EF4-FFF2-40B4-BE49-F238E27FC236}">
                <a16:creationId xmlns:a16="http://schemas.microsoft.com/office/drawing/2014/main" id="{17F769A9-2AB8-4645-B8C3-74E61C78D8B8}"/>
              </a:ext>
            </a:extLst>
          </p:cNvPr>
          <p:cNvSpPr txBox="1"/>
          <p:nvPr/>
        </p:nvSpPr>
        <p:spPr>
          <a:xfrm>
            <a:off x="172178" y="774521"/>
            <a:ext cx="7288809" cy="1862048"/>
          </a:xfrm>
          <a:prstGeom prst="rect">
            <a:avLst/>
          </a:prstGeom>
          <a:noFill/>
        </p:spPr>
        <p:txBody>
          <a:bodyPr wrap="square" rtlCol="0">
            <a:spAutoFit/>
          </a:bodyPr>
          <a:lstStyle/>
          <a:p>
            <a:r>
              <a:rPr lang="en-AU" sz="11500" dirty="0">
                <a:solidFill>
                  <a:schemeClr val="bg1"/>
                </a:solidFill>
                <a:latin typeface="KAOceanCabanna" pitchFamily="2" charset="0"/>
              </a:rPr>
              <a:t>Term Overview</a:t>
            </a:r>
          </a:p>
        </p:txBody>
      </p:sp>
      <p:sp>
        <p:nvSpPr>
          <p:cNvPr id="17" name="TextBox 16">
            <a:extLst>
              <a:ext uri="{FF2B5EF4-FFF2-40B4-BE49-F238E27FC236}">
                <a16:creationId xmlns:a16="http://schemas.microsoft.com/office/drawing/2014/main" id="{7C690796-4C39-4099-8377-469F8380F80B}"/>
              </a:ext>
            </a:extLst>
          </p:cNvPr>
          <p:cNvSpPr txBox="1"/>
          <p:nvPr/>
        </p:nvSpPr>
        <p:spPr>
          <a:xfrm>
            <a:off x="4633745" y="2227618"/>
            <a:ext cx="3445326" cy="584775"/>
          </a:xfrm>
          <a:prstGeom prst="rect">
            <a:avLst/>
          </a:prstGeom>
          <a:noFill/>
        </p:spPr>
        <p:txBody>
          <a:bodyPr wrap="square" rtlCol="0">
            <a:spAutoFit/>
          </a:bodyPr>
          <a:lstStyle/>
          <a:p>
            <a:r>
              <a:rPr lang="en-AU" sz="3200" spc="-300" dirty="0">
                <a:solidFill>
                  <a:schemeClr val="tx1">
                    <a:lumMod val="75000"/>
                    <a:lumOff val="25000"/>
                  </a:schemeClr>
                </a:solidFill>
                <a:latin typeface="All Modern Hand Thin K Montes" panose="03070500000000000003" pitchFamily="66" charset="0"/>
              </a:rPr>
              <a:t>year</a:t>
            </a:r>
            <a:r>
              <a:rPr lang="en-AU" sz="2000" spc="-300" dirty="0">
                <a:solidFill>
                  <a:schemeClr val="tx1">
                    <a:lumMod val="75000"/>
                    <a:lumOff val="25000"/>
                  </a:schemeClr>
                </a:solidFill>
                <a:latin typeface="All Modern Hand Thin K Montes" panose="03070500000000000003" pitchFamily="66" charset="0"/>
              </a:rPr>
              <a:t> </a:t>
            </a:r>
            <a:r>
              <a:rPr lang="en-AU" sz="3200" spc="-300" dirty="0">
                <a:solidFill>
                  <a:schemeClr val="tx1">
                    <a:lumMod val="75000"/>
                    <a:lumOff val="25000"/>
                  </a:schemeClr>
                </a:solidFill>
                <a:latin typeface="All Modern Hand Thin K Montes" panose="03070500000000000003" pitchFamily="66" charset="0"/>
              </a:rPr>
              <a:t>Two</a:t>
            </a:r>
          </a:p>
        </p:txBody>
      </p:sp>
      <p:sp>
        <p:nvSpPr>
          <p:cNvPr id="18" name="Rectangle 17">
            <a:extLst>
              <a:ext uri="{FF2B5EF4-FFF2-40B4-BE49-F238E27FC236}">
                <a16:creationId xmlns:a16="http://schemas.microsoft.com/office/drawing/2014/main" id="{B203D929-B341-42A0-B347-8BB5FD621D8D}"/>
              </a:ext>
            </a:extLst>
          </p:cNvPr>
          <p:cNvSpPr/>
          <p:nvPr/>
        </p:nvSpPr>
        <p:spPr>
          <a:xfrm>
            <a:off x="371256" y="2897916"/>
            <a:ext cx="6768073" cy="2142113"/>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A5826C62-9600-4B5B-8914-E826B8CABC54}"/>
              </a:ext>
            </a:extLst>
          </p:cNvPr>
          <p:cNvSpPr txBox="1"/>
          <p:nvPr/>
        </p:nvSpPr>
        <p:spPr>
          <a:xfrm>
            <a:off x="817193" y="3084462"/>
            <a:ext cx="5998777" cy="523220"/>
          </a:xfrm>
          <a:prstGeom prst="rect">
            <a:avLst/>
          </a:prstGeom>
          <a:noFill/>
        </p:spPr>
        <p:txBody>
          <a:bodyPr wrap="square" rtlCol="0">
            <a:spAutoFit/>
          </a:bodyPr>
          <a:lstStyle/>
          <a:p>
            <a:pPr algn="ctr"/>
            <a:r>
              <a:rPr lang="en-AU" sz="2800" dirty="0">
                <a:latin typeface="Minimal" pitchFamily="50" charset="0"/>
                <a:ea typeface="PBHomemadeCoffee" panose="02000603000000000000" pitchFamily="2" charset="0"/>
              </a:rPr>
              <a:t>Hello from the year 2 team!</a:t>
            </a:r>
          </a:p>
        </p:txBody>
      </p:sp>
      <p:sp>
        <p:nvSpPr>
          <p:cNvPr id="21" name="TextBox 20">
            <a:extLst>
              <a:ext uri="{FF2B5EF4-FFF2-40B4-BE49-F238E27FC236}">
                <a16:creationId xmlns:a16="http://schemas.microsoft.com/office/drawing/2014/main" id="{ACCBD5E8-AC74-43AA-AA3E-0E7B895C00F4}"/>
              </a:ext>
            </a:extLst>
          </p:cNvPr>
          <p:cNvSpPr txBox="1"/>
          <p:nvPr/>
        </p:nvSpPr>
        <p:spPr>
          <a:xfrm>
            <a:off x="3954059" y="5097397"/>
            <a:ext cx="3128145" cy="584775"/>
          </a:xfrm>
          <a:prstGeom prst="rect">
            <a:avLst/>
          </a:prstGeom>
          <a:noFill/>
        </p:spPr>
        <p:txBody>
          <a:bodyPr wrap="square" rtlCol="0">
            <a:spAutoFit/>
          </a:bodyPr>
          <a:lstStyle/>
          <a:p>
            <a:pPr algn="ctr"/>
            <a:r>
              <a:rPr lang="en-AU" sz="3200" dirty="0">
                <a:latin typeface="Minimal" pitchFamily="50" charset="0"/>
                <a:ea typeface="PBHomemadeCoffee" panose="02000603000000000000" pitchFamily="2" charset="0"/>
              </a:rPr>
              <a:t>Maths</a:t>
            </a:r>
          </a:p>
        </p:txBody>
      </p:sp>
      <p:sp>
        <p:nvSpPr>
          <p:cNvPr id="22" name="TextBox 21">
            <a:extLst>
              <a:ext uri="{FF2B5EF4-FFF2-40B4-BE49-F238E27FC236}">
                <a16:creationId xmlns:a16="http://schemas.microsoft.com/office/drawing/2014/main" id="{4C8E5ED9-AF2D-4511-8A85-08B42E44B96D}"/>
              </a:ext>
            </a:extLst>
          </p:cNvPr>
          <p:cNvSpPr txBox="1"/>
          <p:nvPr/>
        </p:nvSpPr>
        <p:spPr>
          <a:xfrm>
            <a:off x="314131" y="3545306"/>
            <a:ext cx="6874288" cy="1384995"/>
          </a:xfrm>
          <a:prstGeom prst="rect">
            <a:avLst/>
          </a:prstGeom>
          <a:noFill/>
        </p:spPr>
        <p:txBody>
          <a:bodyPr wrap="square" rtlCol="0">
            <a:spAutoFit/>
          </a:bodyPr>
          <a:lstStyle/>
          <a:p>
            <a:pPr algn="ctr"/>
            <a:r>
              <a:rPr lang="en-US" sz="1400" dirty="0">
                <a:latin typeface="APLKinderPeeps" panose="02000603000000000000" pitchFamily="2" charset="0"/>
                <a:ea typeface="APLKinderPeeps" panose="02000603000000000000" pitchFamily="2" charset="0"/>
              </a:rPr>
              <a:t>The Year 2 cohort have greatly enjoyed their start to the school year. As a school focus, every class has spent the first two weeks exploring our school values of Respect, Cooperation, Pride and Quality. The Year 2 students have found this to be a supportive way of establishing classroom expectations that will enable them to strengthen their learning and emotional growth throughout the coming year. We have an exciting term ahead of us and look forward to seeing the students thrive as Year 2 leaders on Site East. </a:t>
            </a:r>
          </a:p>
        </p:txBody>
      </p:sp>
    </p:spTree>
    <p:extLst>
      <p:ext uri="{BB962C8B-B14F-4D97-AF65-F5344CB8AC3E}">
        <p14:creationId xmlns:p14="http://schemas.microsoft.com/office/powerpoint/2010/main" val="2381217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9AF1B9-C772-47A2-9C26-B1E564E65194}"/>
              </a:ext>
            </a:extLst>
          </p:cNvPr>
          <p:cNvPicPr>
            <a:picLocks noChangeAspect="1"/>
          </p:cNvPicPr>
          <p:nvPr/>
        </p:nvPicPr>
        <p:blipFill rotWithShape="1">
          <a:blip r:embed="rId3"/>
          <a:srcRect l="11001" b="1331"/>
          <a:stretch/>
        </p:blipFill>
        <p:spPr>
          <a:xfrm>
            <a:off x="0" y="-2468"/>
            <a:ext cx="371256" cy="2783994"/>
          </a:xfrm>
          <a:prstGeom prst="rect">
            <a:avLst/>
          </a:prstGeom>
        </p:spPr>
      </p:pic>
      <p:pic>
        <p:nvPicPr>
          <p:cNvPr id="22" name="Picture 21">
            <a:extLst>
              <a:ext uri="{FF2B5EF4-FFF2-40B4-BE49-F238E27FC236}">
                <a16:creationId xmlns:a16="http://schemas.microsoft.com/office/drawing/2014/main" id="{8E4F95CD-64B9-4E47-AA0A-4E4D078A7A1B}"/>
              </a:ext>
            </a:extLst>
          </p:cNvPr>
          <p:cNvPicPr>
            <a:picLocks noChangeAspect="1"/>
          </p:cNvPicPr>
          <p:nvPr/>
        </p:nvPicPr>
        <p:blipFill rotWithShape="1">
          <a:blip r:embed="rId3"/>
          <a:srcRect l="11001" b="1331"/>
          <a:stretch/>
        </p:blipFill>
        <p:spPr>
          <a:xfrm>
            <a:off x="7139329" y="-6913"/>
            <a:ext cx="420346" cy="2783994"/>
          </a:xfrm>
          <a:prstGeom prst="rect">
            <a:avLst/>
          </a:prstGeom>
        </p:spPr>
      </p:pic>
      <p:pic>
        <p:nvPicPr>
          <p:cNvPr id="3" name="Picture 2">
            <a:extLst>
              <a:ext uri="{FF2B5EF4-FFF2-40B4-BE49-F238E27FC236}">
                <a16:creationId xmlns:a16="http://schemas.microsoft.com/office/drawing/2014/main" id="{7A9E1394-9EB9-4618-9501-9DD4B3F59D45}"/>
              </a:ext>
            </a:extLst>
          </p:cNvPr>
          <p:cNvPicPr>
            <a:picLocks noChangeAspect="1"/>
          </p:cNvPicPr>
          <p:nvPr/>
        </p:nvPicPr>
        <p:blipFill>
          <a:blip r:embed="rId4"/>
          <a:stretch>
            <a:fillRect/>
          </a:stretch>
        </p:blipFill>
        <p:spPr>
          <a:xfrm>
            <a:off x="-2128" y="0"/>
            <a:ext cx="7561803" cy="10691813"/>
          </a:xfrm>
          <a:prstGeom prst="rect">
            <a:avLst/>
          </a:prstGeom>
        </p:spPr>
      </p:pic>
      <p:sp>
        <p:nvSpPr>
          <p:cNvPr id="37" name="Rectangle 36">
            <a:extLst>
              <a:ext uri="{FF2B5EF4-FFF2-40B4-BE49-F238E27FC236}">
                <a16:creationId xmlns:a16="http://schemas.microsoft.com/office/drawing/2014/main" id="{F3046528-0812-476D-878A-42A4C7389DC6}"/>
              </a:ext>
            </a:extLst>
          </p:cNvPr>
          <p:cNvSpPr/>
          <p:nvPr/>
        </p:nvSpPr>
        <p:spPr>
          <a:xfrm>
            <a:off x="372611" y="380775"/>
            <a:ext cx="3339111" cy="1974820"/>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TextBox 24">
            <a:extLst>
              <a:ext uri="{FF2B5EF4-FFF2-40B4-BE49-F238E27FC236}">
                <a16:creationId xmlns:a16="http://schemas.microsoft.com/office/drawing/2014/main" id="{3F8D98BA-CF24-4134-AC40-0FA7D1BEAC26}"/>
              </a:ext>
            </a:extLst>
          </p:cNvPr>
          <p:cNvSpPr txBox="1"/>
          <p:nvPr/>
        </p:nvSpPr>
        <p:spPr>
          <a:xfrm>
            <a:off x="371256" y="778157"/>
            <a:ext cx="3341239" cy="2523768"/>
          </a:xfrm>
          <a:prstGeom prst="rect">
            <a:avLst/>
          </a:prstGeom>
          <a:noFill/>
        </p:spPr>
        <p:txBody>
          <a:bodyPr wrap="square" rtlCol="0">
            <a:spAutoFit/>
          </a:bodyPr>
          <a:lstStyle/>
          <a:p>
            <a:pPr algn="just"/>
            <a:r>
              <a:rPr lang="en-US" sz="1400" dirty="0">
                <a:latin typeface="APLKinderPeeps" panose="020B0604020202020204" charset="0"/>
                <a:ea typeface="APLKinderPeeps" panose="020B0604020202020204" charset="0"/>
              </a:rPr>
              <a:t>Term 1 students will be looking at our solar system to </a:t>
            </a:r>
            <a:r>
              <a:rPr kumimoji="0" lang="en-US" altLang="en-US" sz="1400" b="0" i="0" u="none" strike="noStrike" cap="none" normalizeH="0" baseline="0" dirty="0">
                <a:ln>
                  <a:noFill/>
                </a:ln>
                <a:solidFill>
                  <a:srgbClr val="000000"/>
                </a:solidFill>
                <a:effectLst/>
                <a:latin typeface="APLKinderPeeps" panose="020B0604020202020204" charset="0"/>
                <a:ea typeface="APLKinderPeeps" panose="020B0604020202020204" charset="0"/>
              </a:rPr>
              <a:t>recognise Earth is a planet in the solar system and identify the changing position of the sun, moon, planets and stars in the sky.</a:t>
            </a:r>
            <a:endParaRPr kumimoji="0" lang="en-US" altLang="en-US" sz="1400" b="1" i="0" u="none" strike="noStrike" cap="none" normalizeH="0" baseline="0" dirty="0">
              <a:ln>
                <a:noFill/>
              </a:ln>
              <a:solidFill>
                <a:srgbClr val="000000"/>
              </a:solidFill>
              <a:effectLst/>
              <a:latin typeface="APLKinderPeeps" panose="020B0604020202020204" charset="0"/>
              <a:ea typeface="APLKinderPeeps" panose="020B060402020202020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6000" b="0" i="0" u="none" strike="noStrike" cap="none" normalizeH="0" baseline="0" dirty="0">
              <a:ln>
                <a:noFill/>
              </a:ln>
              <a:solidFill>
                <a:schemeClr val="tx1"/>
              </a:solidFill>
              <a:effectLst/>
              <a:latin typeface="Arial" panose="020B0604020202020204" pitchFamily="34" charset="0"/>
            </a:endParaRPr>
          </a:p>
          <a:p>
            <a:pPr algn="just"/>
            <a:endParaRPr lang="en-US" sz="1400" dirty="0">
              <a:latin typeface="Minimal" pitchFamily="50" charset="0"/>
              <a:ea typeface="Roboto Light" panose="020B0604020202020204" charset="0"/>
            </a:endParaRPr>
          </a:p>
          <a:p>
            <a:pPr algn="just"/>
            <a:endParaRPr lang="en-US" sz="1400" dirty="0">
              <a:latin typeface="Minimal" pitchFamily="50" charset="0"/>
              <a:ea typeface="Roboto Light" panose="020B0604020202020204" charset="0"/>
            </a:endParaRPr>
          </a:p>
        </p:txBody>
      </p:sp>
      <p:sp>
        <p:nvSpPr>
          <p:cNvPr id="38" name="Rectangle 37">
            <a:extLst>
              <a:ext uri="{FF2B5EF4-FFF2-40B4-BE49-F238E27FC236}">
                <a16:creationId xmlns:a16="http://schemas.microsoft.com/office/drawing/2014/main" id="{C103327A-9650-406D-917B-CE92D4443C9E}"/>
              </a:ext>
            </a:extLst>
          </p:cNvPr>
          <p:cNvSpPr/>
          <p:nvPr/>
        </p:nvSpPr>
        <p:spPr>
          <a:xfrm>
            <a:off x="3933215" y="359131"/>
            <a:ext cx="3339111" cy="3100350"/>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a:extLst>
              <a:ext uri="{FF2B5EF4-FFF2-40B4-BE49-F238E27FC236}">
                <a16:creationId xmlns:a16="http://schemas.microsoft.com/office/drawing/2014/main" id="{DD1C9972-A76C-4172-8608-A9E2753DF883}"/>
              </a:ext>
            </a:extLst>
          </p:cNvPr>
          <p:cNvSpPr txBox="1"/>
          <p:nvPr/>
        </p:nvSpPr>
        <p:spPr>
          <a:xfrm>
            <a:off x="367219" y="339037"/>
            <a:ext cx="3445326" cy="584775"/>
          </a:xfrm>
          <a:prstGeom prst="rect">
            <a:avLst/>
          </a:prstGeom>
          <a:noFill/>
        </p:spPr>
        <p:txBody>
          <a:bodyPr wrap="square" rtlCol="0">
            <a:spAutoFit/>
          </a:bodyPr>
          <a:lstStyle/>
          <a:p>
            <a:pPr algn="ctr"/>
            <a:r>
              <a:rPr lang="en-AU" sz="3200" dirty="0">
                <a:latin typeface="Minimal" pitchFamily="50" charset="0"/>
                <a:ea typeface="PBHomemadeCoffee" panose="02000603000000000000" pitchFamily="2" charset="0"/>
              </a:rPr>
              <a:t>Science</a:t>
            </a:r>
          </a:p>
        </p:txBody>
      </p:sp>
      <p:sp>
        <p:nvSpPr>
          <p:cNvPr id="28" name="TextBox 27">
            <a:extLst>
              <a:ext uri="{FF2B5EF4-FFF2-40B4-BE49-F238E27FC236}">
                <a16:creationId xmlns:a16="http://schemas.microsoft.com/office/drawing/2014/main" id="{683BD57F-B039-4568-B28F-6F2095B0A458}"/>
              </a:ext>
            </a:extLst>
          </p:cNvPr>
          <p:cNvSpPr txBox="1"/>
          <p:nvPr/>
        </p:nvSpPr>
        <p:spPr>
          <a:xfrm>
            <a:off x="4063131" y="761639"/>
            <a:ext cx="3185271" cy="1969770"/>
          </a:xfrm>
          <a:prstGeom prst="rect">
            <a:avLst/>
          </a:prstGeom>
          <a:noFill/>
        </p:spPr>
        <p:txBody>
          <a:bodyPr wrap="square" rtlCol="0">
            <a:spAutoFit/>
          </a:bodyPr>
          <a:lstStyle/>
          <a:p>
            <a:r>
              <a:rPr lang="en-US" sz="1400" dirty="0">
                <a:solidFill>
                  <a:schemeClr val="tx1">
                    <a:lumMod val="75000"/>
                    <a:lumOff val="25000"/>
                  </a:schemeClr>
                </a:solidFill>
                <a:latin typeface="APLKinderPeeps" panose="02000603000000000000" pitchFamily="2" charset="0"/>
                <a:ea typeface="APLKinderPeeps" panose="02000603000000000000" pitchFamily="2" charset="0"/>
              </a:rPr>
              <a:t>During both term 1 and 2, students </a:t>
            </a:r>
            <a:r>
              <a:rPr lang="en-US" sz="1400" dirty="0">
                <a:latin typeface="APLKinderPeeps" panose="02000603000000000000" pitchFamily="2" charset="0"/>
                <a:ea typeface="APLKinderPeeps" panose="02000603000000000000" pitchFamily="2" charset="0"/>
              </a:rPr>
              <a:t>will be identifying the features that define </a:t>
            </a:r>
            <a:r>
              <a:rPr lang="en-US" sz="1400" dirty="0">
                <a:solidFill>
                  <a:schemeClr val="tx1">
                    <a:lumMod val="75000"/>
                    <a:lumOff val="25000"/>
                  </a:schemeClr>
                </a:solidFill>
                <a:latin typeface="APLKinderPeeps" panose="02000603000000000000" pitchFamily="2" charset="0"/>
                <a:ea typeface="APLKinderPeeps" panose="02000603000000000000" pitchFamily="2" charset="0"/>
              </a:rPr>
              <a:t>places and recognise that places can be described at different scales. </a:t>
            </a:r>
            <a:r>
              <a:rPr lang="en-US" sz="1400" dirty="0">
                <a:latin typeface="APLKinderPeeps" panose="02000603000000000000" pitchFamily="2" charset="0"/>
                <a:ea typeface="APLKinderPeeps" panose="02000603000000000000" pitchFamily="2" charset="0"/>
              </a:rPr>
              <a:t>They will explain why places are important to </a:t>
            </a:r>
            <a:r>
              <a:rPr lang="en-US" sz="1400" dirty="0">
                <a:solidFill>
                  <a:schemeClr val="tx1">
                    <a:lumMod val="75000"/>
                    <a:lumOff val="25000"/>
                  </a:schemeClr>
                </a:solidFill>
                <a:latin typeface="APLKinderPeeps" panose="02000603000000000000" pitchFamily="2" charset="0"/>
                <a:ea typeface="APLKinderPeeps" panose="02000603000000000000" pitchFamily="2" charset="0"/>
              </a:rPr>
              <a:t>people, recognising that places have meaning.</a:t>
            </a:r>
          </a:p>
          <a:p>
            <a:endParaRPr lang="en-AU" sz="1200" dirty="0">
              <a:solidFill>
                <a:schemeClr val="tx1">
                  <a:lumMod val="75000"/>
                  <a:lumOff val="25000"/>
                </a:schemeClr>
              </a:solidFill>
              <a:latin typeface="APLKinderPeeps" panose="02000603000000000000" pitchFamily="2" charset="0"/>
              <a:ea typeface="APLKinderPeeps" panose="02000603000000000000" pitchFamily="2" charset="0"/>
            </a:endParaRPr>
          </a:p>
          <a:p>
            <a:endParaRPr lang="en-AU" sz="1200" dirty="0">
              <a:solidFill>
                <a:schemeClr val="tx1">
                  <a:lumMod val="75000"/>
                  <a:lumOff val="25000"/>
                </a:schemeClr>
              </a:solidFill>
              <a:latin typeface="APLKinderPeeps" panose="02000603000000000000" pitchFamily="2" charset="0"/>
              <a:ea typeface="APLKinderPeeps" panose="02000603000000000000" pitchFamily="2" charset="0"/>
            </a:endParaRPr>
          </a:p>
        </p:txBody>
      </p:sp>
      <p:sp>
        <p:nvSpPr>
          <p:cNvPr id="29" name="TextBox 28">
            <a:extLst>
              <a:ext uri="{FF2B5EF4-FFF2-40B4-BE49-F238E27FC236}">
                <a16:creationId xmlns:a16="http://schemas.microsoft.com/office/drawing/2014/main" id="{47B26418-FDD9-49AC-BE11-AC6F765FF8D8}"/>
              </a:ext>
            </a:extLst>
          </p:cNvPr>
          <p:cNvSpPr txBox="1"/>
          <p:nvPr/>
        </p:nvSpPr>
        <p:spPr>
          <a:xfrm>
            <a:off x="4038697" y="285260"/>
            <a:ext cx="3128145" cy="584775"/>
          </a:xfrm>
          <a:prstGeom prst="rect">
            <a:avLst/>
          </a:prstGeom>
          <a:noFill/>
        </p:spPr>
        <p:txBody>
          <a:bodyPr wrap="square" rtlCol="0">
            <a:spAutoFit/>
          </a:bodyPr>
          <a:lstStyle/>
          <a:p>
            <a:pPr algn="ctr"/>
            <a:r>
              <a:rPr lang="en-AU" sz="3200" dirty="0">
                <a:latin typeface="Minimal" pitchFamily="50" charset="0"/>
                <a:ea typeface="PBHomemadeCoffee" panose="02000603000000000000" pitchFamily="2" charset="0"/>
              </a:rPr>
              <a:t>Geography</a:t>
            </a:r>
          </a:p>
        </p:txBody>
      </p:sp>
      <p:sp>
        <p:nvSpPr>
          <p:cNvPr id="39" name="Rectangle 38">
            <a:extLst>
              <a:ext uri="{FF2B5EF4-FFF2-40B4-BE49-F238E27FC236}">
                <a16:creationId xmlns:a16="http://schemas.microsoft.com/office/drawing/2014/main" id="{9573F45B-0386-42F1-82AC-BD21B762FACE}"/>
              </a:ext>
            </a:extLst>
          </p:cNvPr>
          <p:cNvSpPr/>
          <p:nvPr/>
        </p:nvSpPr>
        <p:spPr>
          <a:xfrm>
            <a:off x="3933215" y="3666082"/>
            <a:ext cx="3339111" cy="5210453"/>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7D45AE58-07E1-4E23-8A53-77360E193A1E}"/>
              </a:ext>
            </a:extLst>
          </p:cNvPr>
          <p:cNvSpPr/>
          <p:nvPr/>
        </p:nvSpPr>
        <p:spPr>
          <a:xfrm>
            <a:off x="333446" y="9085810"/>
            <a:ext cx="6933628" cy="1246873"/>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1653DBFE-546B-44A1-9677-075B88BE6D8B}"/>
              </a:ext>
            </a:extLst>
          </p:cNvPr>
          <p:cNvSpPr txBox="1"/>
          <p:nvPr/>
        </p:nvSpPr>
        <p:spPr>
          <a:xfrm>
            <a:off x="438752" y="9228613"/>
            <a:ext cx="6787477" cy="1015663"/>
          </a:xfrm>
          <a:prstGeom prst="rect">
            <a:avLst/>
          </a:prstGeom>
          <a:noFill/>
        </p:spPr>
        <p:txBody>
          <a:bodyPr wrap="square" rtlCol="0">
            <a:spAutoFit/>
          </a:bodyPr>
          <a:lstStyle/>
          <a:p>
            <a:pPr algn="ctr"/>
            <a:r>
              <a:rPr lang="en-US" sz="1200" dirty="0">
                <a:latin typeface="APLKinderPeeps" panose="020B0604020202020204" charset="0"/>
                <a:ea typeface="APLKinderPeeps" panose="020B0604020202020204" charset="0"/>
              </a:rPr>
              <a:t>We are impressed with the way the children have settled into their new class groups and learning spaces. It is encouraging to see that a number of students are coming in and organising themselves independently each morning. Great job everyone! </a:t>
            </a:r>
          </a:p>
          <a:p>
            <a:pPr algn="ctr"/>
            <a:endParaRPr lang="en-US" sz="1200" dirty="0">
              <a:latin typeface="APLKinderPeeps" panose="020B0604020202020204" charset="0"/>
              <a:ea typeface="APLKinderPeeps" panose="020B0604020202020204" charset="0"/>
            </a:endParaRPr>
          </a:p>
          <a:p>
            <a:pPr algn="ctr"/>
            <a:r>
              <a:rPr lang="en-US" sz="1200" dirty="0">
                <a:latin typeface="APLKinderPeeps" panose="020B0604020202020204" charset="0"/>
                <a:ea typeface="APLKinderPeeps" panose="020B0604020202020204" charset="0"/>
              </a:rPr>
              <a:t>Warm regards the 2024 Year 2 Team, Bree, Sarah, Hayley, Michaela and Bianca. </a:t>
            </a:r>
            <a:endParaRPr lang="en-US" sz="1200" dirty="0">
              <a:solidFill>
                <a:schemeClr val="tx1">
                  <a:lumMod val="75000"/>
                  <a:lumOff val="25000"/>
                </a:schemeClr>
              </a:solidFill>
              <a:latin typeface="APLKinderPeeps" panose="020B0604020202020204" charset="0"/>
              <a:ea typeface="APLKinderPeeps" panose="020B0604020202020204" charset="0"/>
            </a:endParaRPr>
          </a:p>
        </p:txBody>
      </p:sp>
      <p:sp>
        <p:nvSpPr>
          <p:cNvPr id="33" name="TextBox 32">
            <a:extLst>
              <a:ext uri="{FF2B5EF4-FFF2-40B4-BE49-F238E27FC236}">
                <a16:creationId xmlns:a16="http://schemas.microsoft.com/office/drawing/2014/main" id="{B7A9679A-487B-4845-8B8E-EE2A2465B9FB}"/>
              </a:ext>
            </a:extLst>
          </p:cNvPr>
          <p:cNvSpPr txBox="1"/>
          <p:nvPr/>
        </p:nvSpPr>
        <p:spPr>
          <a:xfrm>
            <a:off x="3941472" y="4116286"/>
            <a:ext cx="3325602" cy="4493153"/>
          </a:xfrm>
          <a:prstGeom prst="rect">
            <a:avLst/>
          </a:prstGeom>
          <a:noFill/>
        </p:spPr>
        <p:txBody>
          <a:bodyPr wrap="square" rtlCol="0">
            <a:spAutoFit/>
          </a:bodyPr>
          <a:lstStyle/>
          <a:p>
            <a:pPr algn="just">
              <a:lnSpc>
                <a:spcPct val="150000"/>
              </a:lnSpc>
            </a:pPr>
            <a:r>
              <a:rPr lang="en-US" sz="1400" b="1" dirty="0">
                <a:latin typeface="APLKinderPeeps" panose="02000603000000000000" pitchFamily="2" charset="0"/>
                <a:ea typeface="APLKinderPeeps" panose="02000603000000000000" pitchFamily="2" charset="0"/>
              </a:rPr>
              <a:t>6th Feb </a:t>
            </a:r>
            <a:r>
              <a:rPr lang="en-US" sz="1200" dirty="0">
                <a:latin typeface="APLKinderPeeps" panose="02000603000000000000" pitchFamily="2" charset="0"/>
                <a:ea typeface="APLKinderPeeps" panose="02000603000000000000" pitchFamily="2" charset="0"/>
              </a:rPr>
              <a:t>Acquaintance Night</a:t>
            </a:r>
          </a:p>
          <a:p>
            <a:pPr algn="just">
              <a:lnSpc>
                <a:spcPct val="150000"/>
              </a:lnSpc>
            </a:pPr>
            <a:r>
              <a:rPr lang="en-US" sz="1400" b="1" dirty="0">
                <a:latin typeface="APLKinderPeeps" panose="02000603000000000000" pitchFamily="2" charset="0"/>
                <a:ea typeface="APLKinderPeeps" panose="02000603000000000000" pitchFamily="2" charset="0"/>
              </a:rPr>
              <a:t>16th Feb </a:t>
            </a:r>
            <a:r>
              <a:rPr lang="en-US" sz="1200" dirty="0">
                <a:latin typeface="APLKinderPeeps" panose="02000603000000000000" pitchFamily="2" charset="0"/>
                <a:ea typeface="APLKinderPeeps" panose="02000603000000000000" pitchFamily="2" charset="0"/>
              </a:rPr>
              <a:t>Gathering 9am (in gym)</a:t>
            </a:r>
          </a:p>
          <a:p>
            <a:pPr algn="just">
              <a:lnSpc>
                <a:spcPct val="150000"/>
              </a:lnSpc>
            </a:pPr>
            <a:r>
              <a:rPr lang="en-US" sz="1400" b="1" dirty="0">
                <a:latin typeface="APLKinderPeeps" panose="02000603000000000000" pitchFamily="2" charset="0"/>
                <a:ea typeface="APLKinderPeeps" panose="02000603000000000000" pitchFamily="2" charset="0"/>
              </a:rPr>
              <a:t>26th Feb</a:t>
            </a:r>
            <a:r>
              <a:rPr lang="en-US" sz="1200" dirty="0">
                <a:latin typeface="APLKinderPeeps" panose="02000603000000000000" pitchFamily="2" charset="0"/>
                <a:ea typeface="APLKinderPeeps" panose="02000603000000000000" pitchFamily="2" charset="0"/>
              </a:rPr>
              <a:t> Student Free Day</a:t>
            </a:r>
          </a:p>
          <a:p>
            <a:pPr algn="just">
              <a:lnSpc>
                <a:spcPct val="150000"/>
              </a:lnSpc>
            </a:pPr>
            <a:r>
              <a:rPr lang="en-US" sz="1200" b="1" dirty="0">
                <a:latin typeface="APLKinderPeeps" panose="02000603000000000000" pitchFamily="2" charset="0"/>
                <a:ea typeface="APLKinderPeeps" panose="02000603000000000000" pitchFamily="2" charset="0"/>
              </a:rPr>
              <a:t>7</a:t>
            </a:r>
            <a:r>
              <a:rPr lang="en-US" sz="1400" b="1" dirty="0">
                <a:latin typeface="APLKinderPeeps" panose="02000603000000000000" pitchFamily="2" charset="0"/>
                <a:ea typeface="APLKinderPeeps" panose="02000603000000000000" pitchFamily="2" charset="0"/>
              </a:rPr>
              <a:t>th Mar </a:t>
            </a:r>
            <a:r>
              <a:rPr lang="en-US" sz="1200" dirty="0">
                <a:latin typeface="APLKinderPeeps" panose="02000603000000000000" pitchFamily="2" charset="0"/>
                <a:ea typeface="APLKinderPeeps" panose="02000603000000000000" pitchFamily="2" charset="0"/>
              </a:rPr>
              <a:t>School Photos</a:t>
            </a:r>
            <a:endParaRPr lang="en-US" sz="1200" b="1" dirty="0">
              <a:latin typeface="APLKinderPeeps" panose="02000603000000000000" pitchFamily="2" charset="0"/>
              <a:ea typeface="APLKinderPeeps" panose="02000603000000000000" pitchFamily="2" charset="0"/>
            </a:endParaRPr>
          </a:p>
          <a:p>
            <a:pPr algn="just">
              <a:lnSpc>
                <a:spcPct val="150000"/>
              </a:lnSpc>
            </a:pPr>
            <a:r>
              <a:rPr lang="en-US" sz="1400" b="1" dirty="0">
                <a:latin typeface="APLKinderPeeps" panose="02000603000000000000" pitchFamily="2" charset="0"/>
                <a:ea typeface="APLKinderPeeps" panose="02000603000000000000" pitchFamily="2" charset="0"/>
              </a:rPr>
              <a:t>11th Mar </a:t>
            </a:r>
            <a:r>
              <a:rPr lang="en-US" sz="1200" dirty="0">
                <a:latin typeface="APLKinderPeeps" panose="02000603000000000000" pitchFamily="2" charset="0"/>
                <a:ea typeface="APLKinderPeeps" panose="02000603000000000000" pitchFamily="2" charset="0"/>
              </a:rPr>
              <a:t>PUBLIC HOLIDAY</a:t>
            </a:r>
          </a:p>
          <a:p>
            <a:pPr algn="just">
              <a:lnSpc>
                <a:spcPct val="150000"/>
              </a:lnSpc>
            </a:pPr>
            <a:r>
              <a:rPr lang="en-US" sz="1400" b="1" dirty="0">
                <a:latin typeface="APLKinderPeeps" panose="02000603000000000000" pitchFamily="2" charset="0"/>
                <a:ea typeface="APLKinderPeeps" panose="02000603000000000000" pitchFamily="2" charset="0"/>
              </a:rPr>
              <a:t>15th Mar </a:t>
            </a:r>
            <a:r>
              <a:rPr lang="en-US" sz="1200" dirty="0">
                <a:latin typeface="APLKinderPeeps" panose="02000603000000000000" pitchFamily="2" charset="0"/>
                <a:ea typeface="APLKinderPeeps" panose="02000603000000000000" pitchFamily="2" charset="0"/>
              </a:rPr>
              <a:t>Gathering 9am (in gym)</a:t>
            </a:r>
          </a:p>
          <a:p>
            <a:pPr algn="just">
              <a:lnSpc>
                <a:spcPct val="150000"/>
              </a:lnSpc>
            </a:pPr>
            <a:r>
              <a:rPr lang="en-US" sz="1400" b="1" dirty="0">
                <a:latin typeface="APLKinderPeeps" panose="02000603000000000000" pitchFamily="2" charset="0"/>
                <a:ea typeface="APLKinderPeeps" panose="02000603000000000000" pitchFamily="2" charset="0"/>
              </a:rPr>
              <a:t>29th Mar </a:t>
            </a:r>
            <a:r>
              <a:rPr lang="en-US" sz="1200" dirty="0">
                <a:latin typeface="APLKinderPeeps" panose="02000603000000000000" pitchFamily="2" charset="0"/>
                <a:ea typeface="APLKinderPeeps" panose="02000603000000000000" pitchFamily="2" charset="0"/>
              </a:rPr>
              <a:t>Good Friday (PUBLIC HOLIDAY)</a:t>
            </a:r>
          </a:p>
          <a:p>
            <a:pPr algn="just">
              <a:lnSpc>
                <a:spcPct val="150000"/>
              </a:lnSpc>
            </a:pPr>
            <a:r>
              <a:rPr lang="en-US" sz="1400" b="1" dirty="0">
                <a:latin typeface="APLKinderPeeps" panose="02000603000000000000" pitchFamily="2" charset="0"/>
                <a:ea typeface="APLKinderPeeps" panose="02000603000000000000" pitchFamily="2" charset="0"/>
              </a:rPr>
              <a:t>1st Apr </a:t>
            </a:r>
            <a:r>
              <a:rPr lang="en-US" sz="1200" dirty="0">
                <a:latin typeface="APLKinderPeeps" panose="02000603000000000000" pitchFamily="2" charset="0"/>
                <a:ea typeface="APLKinderPeeps" panose="02000603000000000000" pitchFamily="2" charset="0"/>
              </a:rPr>
              <a:t>Easter Monday (PUBLIC HOLIDAY)</a:t>
            </a:r>
          </a:p>
          <a:p>
            <a:pPr algn="just">
              <a:lnSpc>
                <a:spcPct val="150000"/>
              </a:lnSpc>
            </a:pPr>
            <a:r>
              <a:rPr lang="en-US" sz="1400" b="1" dirty="0">
                <a:latin typeface="APLKinderPeeps" panose="02000603000000000000" pitchFamily="2" charset="0"/>
                <a:ea typeface="APLKinderPeeps" panose="02000603000000000000" pitchFamily="2" charset="0"/>
              </a:rPr>
              <a:t>2</a:t>
            </a:r>
            <a:r>
              <a:rPr lang="en-US" sz="1400" b="1" baseline="30000" dirty="0">
                <a:latin typeface="APLKinderPeeps" panose="02000603000000000000" pitchFamily="2" charset="0"/>
                <a:ea typeface="APLKinderPeeps" panose="02000603000000000000" pitchFamily="2" charset="0"/>
              </a:rPr>
              <a:t>nd</a:t>
            </a:r>
            <a:r>
              <a:rPr lang="en-US" sz="1400" b="1" dirty="0">
                <a:latin typeface="APLKinderPeeps" panose="02000603000000000000" pitchFamily="2" charset="0"/>
                <a:ea typeface="APLKinderPeeps" panose="02000603000000000000" pitchFamily="2" charset="0"/>
              </a:rPr>
              <a:t>-8</a:t>
            </a:r>
            <a:r>
              <a:rPr lang="en-US" sz="1400" b="1" baseline="30000" dirty="0">
                <a:latin typeface="APLKinderPeeps" panose="02000603000000000000" pitchFamily="2" charset="0"/>
                <a:ea typeface="APLKinderPeeps" panose="02000603000000000000" pitchFamily="2" charset="0"/>
              </a:rPr>
              <a:t>th</a:t>
            </a:r>
            <a:r>
              <a:rPr lang="en-US" sz="1400" b="1" dirty="0">
                <a:latin typeface="APLKinderPeeps" panose="02000603000000000000" pitchFamily="2" charset="0"/>
                <a:ea typeface="APLKinderPeeps" panose="02000603000000000000" pitchFamily="2" charset="0"/>
              </a:rPr>
              <a:t> Apr </a:t>
            </a:r>
            <a:r>
              <a:rPr lang="en-US" sz="1200" dirty="0">
                <a:latin typeface="APLKinderPeeps" panose="02000603000000000000" pitchFamily="2" charset="0"/>
                <a:ea typeface="APLKinderPeeps" panose="02000603000000000000" pitchFamily="2" charset="0"/>
              </a:rPr>
              <a:t>Parent/Student/Teacher Interviews</a:t>
            </a:r>
          </a:p>
          <a:p>
            <a:pPr algn="just">
              <a:lnSpc>
                <a:spcPct val="150000"/>
              </a:lnSpc>
            </a:pPr>
            <a:r>
              <a:rPr lang="en-US" sz="1400" b="1" dirty="0">
                <a:latin typeface="APLKinderPeeps" panose="02000603000000000000" pitchFamily="2" charset="0"/>
                <a:ea typeface="APLKinderPeeps" panose="02000603000000000000" pitchFamily="2" charset="0"/>
              </a:rPr>
              <a:t>28th Apr </a:t>
            </a:r>
            <a:r>
              <a:rPr lang="en-US" sz="1200" dirty="0">
                <a:latin typeface="APLKinderPeeps" panose="02000603000000000000" pitchFamily="2" charset="0"/>
                <a:ea typeface="APLKinderPeeps" panose="02000603000000000000" pitchFamily="2" charset="0"/>
              </a:rPr>
              <a:t>Sports Day</a:t>
            </a:r>
          </a:p>
          <a:p>
            <a:pPr algn="just">
              <a:lnSpc>
                <a:spcPct val="150000"/>
              </a:lnSpc>
            </a:pPr>
            <a:r>
              <a:rPr lang="en-US" sz="1400" b="1" dirty="0">
                <a:latin typeface="APLKinderPeeps" panose="02000603000000000000" pitchFamily="2" charset="0"/>
                <a:ea typeface="APLKinderPeeps" panose="02000603000000000000" pitchFamily="2" charset="0"/>
              </a:rPr>
              <a:t>11th Apr </a:t>
            </a:r>
            <a:r>
              <a:rPr lang="en-US" sz="1200" dirty="0">
                <a:latin typeface="APLKinderPeeps" panose="02000603000000000000" pitchFamily="2" charset="0"/>
                <a:ea typeface="APLKinderPeeps" panose="02000603000000000000" pitchFamily="2" charset="0"/>
              </a:rPr>
              <a:t>Marine Discovery Centre Aboriginal Artifacts Incursion</a:t>
            </a:r>
          </a:p>
          <a:p>
            <a:pPr algn="just">
              <a:lnSpc>
                <a:spcPct val="150000"/>
              </a:lnSpc>
            </a:pPr>
            <a:r>
              <a:rPr lang="en-US" sz="1400" b="1" dirty="0">
                <a:latin typeface="APLKinderPeeps" panose="02000603000000000000" pitchFamily="2" charset="0"/>
                <a:ea typeface="APLKinderPeeps" panose="02000603000000000000" pitchFamily="2" charset="0"/>
              </a:rPr>
              <a:t>14th Apr</a:t>
            </a:r>
            <a:r>
              <a:rPr lang="en-US" sz="1200" dirty="0">
                <a:latin typeface="APLKinderPeeps" panose="02000603000000000000" pitchFamily="2" charset="0"/>
                <a:ea typeface="APLKinderPeeps" panose="02000603000000000000" pitchFamily="2" charset="0"/>
              </a:rPr>
              <a:t> Last day of Term 1 - Casual Day (gold coin donation) 2pm Dismissal</a:t>
            </a:r>
          </a:p>
        </p:txBody>
      </p:sp>
      <p:sp>
        <p:nvSpPr>
          <p:cNvPr id="36" name="TextBox 35">
            <a:extLst>
              <a:ext uri="{FF2B5EF4-FFF2-40B4-BE49-F238E27FC236}">
                <a16:creationId xmlns:a16="http://schemas.microsoft.com/office/drawing/2014/main" id="{B9FE4790-ADD8-4208-AA50-AA58135CB474}"/>
              </a:ext>
            </a:extLst>
          </p:cNvPr>
          <p:cNvSpPr txBox="1"/>
          <p:nvPr/>
        </p:nvSpPr>
        <p:spPr>
          <a:xfrm>
            <a:off x="3933103" y="3661810"/>
            <a:ext cx="3445326" cy="584775"/>
          </a:xfrm>
          <a:prstGeom prst="rect">
            <a:avLst/>
          </a:prstGeom>
          <a:noFill/>
        </p:spPr>
        <p:txBody>
          <a:bodyPr wrap="square" rtlCol="0">
            <a:spAutoFit/>
          </a:bodyPr>
          <a:lstStyle/>
          <a:p>
            <a:pPr algn="ctr"/>
            <a:r>
              <a:rPr lang="en-AU" sz="3200" dirty="0">
                <a:latin typeface="Minimal" pitchFamily="50" charset="0"/>
                <a:ea typeface="PBHomemadeCoffee" panose="02000603000000000000" pitchFamily="2" charset="0"/>
              </a:rPr>
              <a:t>Diary Dates</a:t>
            </a:r>
          </a:p>
        </p:txBody>
      </p:sp>
      <p:sp>
        <p:nvSpPr>
          <p:cNvPr id="43" name="Rectangle 42">
            <a:extLst>
              <a:ext uri="{FF2B5EF4-FFF2-40B4-BE49-F238E27FC236}">
                <a16:creationId xmlns:a16="http://schemas.microsoft.com/office/drawing/2014/main" id="{BA78DAB7-6BB4-497E-99B2-4142745EBD4F}"/>
              </a:ext>
            </a:extLst>
          </p:cNvPr>
          <p:cNvSpPr/>
          <p:nvPr/>
        </p:nvSpPr>
        <p:spPr>
          <a:xfrm>
            <a:off x="352764" y="2505652"/>
            <a:ext cx="3339111" cy="2217108"/>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 name="TextBox 43">
            <a:extLst>
              <a:ext uri="{FF2B5EF4-FFF2-40B4-BE49-F238E27FC236}">
                <a16:creationId xmlns:a16="http://schemas.microsoft.com/office/drawing/2014/main" id="{C5A8A215-CBE6-4150-9141-55BA30548FAF}"/>
              </a:ext>
            </a:extLst>
          </p:cNvPr>
          <p:cNvSpPr txBox="1"/>
          <p:nvPr/>
        </p:nvSpPr>
        <p:spPr>
          <a:xfrm>
            <a:off x="319837" y="3172533"/>
            <a:ext cx="3372812" cy="1569660"/>
          </a:xfrm>
          <a:prstGeom prst="rect">
            <a:avLst/>
          </a:prstGeom>
          <a:noFill/>
        </p:spPr>
        <p:txBody>
          <a:bodyPr wrap="square" rtlCol="0">
            <a:spAutoFit/>
          </a:bodyPr>
          <a:lstStyle/>
          <a:p>
            <a:pPr algn="just"/>
            <a:r>
              <a:rPr lang="en-US" sz="1200" dirty="0">
                <a:latin typeface="APLKinderPeeps" panose="02000603000000000000" pitchFamily="2" charset="0"/>
                <a:ea typeface="APLKinderPeeps" panose="02000603000000000000" pitchFamily="2" charset="0"/>
              </a:rPr>
              <a:t>(Science, Technology, Engineering and </a:t>
            </a:r>
            <a:r>
              <a:rPr lang="en-US" sz="1200" dirty="0" err="1">
                <a:latin typeface="APLKinderPeeps" panose="02000603000000000000" pitchFamily="2" charset="0"/>
                <a:ea typeface="APLKinderPeeps" panose="02000603000000000000" pitchFamily="2" charset="0"/>
              </a:rPr>
              <a:t>Maths</a:t>
            </a:r>
            <a:r>
              <a:rPr lang="en-US" sz="1200" dirty="0">
                <a:latin typeface="APLKinderPeeps" panose="02000603000000000000" pitchFamily="2" charset="0"/>
                <a:ea typeface="APLKinderPeeps" panose="02000603000000000000" pitchFamily="2" charset="0"/>
              </a:rPr>
              <a:t>)</a:t>
            </a:r>
          </a:p>
          <a:p>
            <a:pPr algn="just"/>
            <a:r>
              <a:rPr lang="en-US" sz="1200" dirty="0">
                <a:latin typeface="APLKinderPeeps" panose="02000603000000000000" pitchFamily="2" charset="0"/>
                <a:ea typeface="APLKinderPeeps" panose="02000603000000000000" pitchFamily="2" charset="0"/>
              </a:rPr>
              <a:t>We will be integrating STEM throughout all aspects of the curriculum this term.</a:t>
            </a:r>
          </a:p>
          <a:p>
            <a:pPr algn="just"/>
            <a:endParaRPr lang="en-US" sz="1200" dirty="0">
              <a:latin typeface="APLKinderPeeps" panose="02000603000000000000" pitchFamily="2" charset="0"/>
              <a:ea typeface="APLKinderPeeps" panose="02000603000000000000" pitchFamily="2" charset="0"/>
            </a:endParaRPr>
          </a:p>
          <a:p>
            <a:pPr algn="just"/>
            <a:r>
              <a:rPr lang="en-US" sz="1200" dirty="0">
                <a:latin typeface="APLKinderPeeps" panose="02000603000000000000" pitchFamily="2" charset="0"/>
                <a:ea typeface="APLKinderPeeps" panose="02000603000000000000" pitchFamily="2" charset="0"/>
              </a:rPr>
              <a:t>Digital technologies will be integrated across</a:t>
            </a:r>
          </a:p>
          <a:p>
            <a:pPr algn="just"/>
            <a:r>
              <a:rPr lang="en-US" sz="1200" dirty="0">
                <a:latin typeface="APLKinderPeeps" panose="02000603000000000000" pitchFamily="2" charset="0"/>
                <a:ea typeface="APLKinderPeeps" panose="02000603000000000000" pitchFamily="2" charset="0"/>
              </a:rPr>
              <a:t>all learning areas of the curriculum to enhance</a:t>
            </a:r>
          </a:p>
          <a:p>
            <a:pPr algn="just"/>
            <a:r>
              <a:rPr lang="en-US" sz="1200" dirty="0">
                <a:latin typeface="APLKinderPeeps" panose="02000603000000000000" pitchFamily="2" charset="0"/>
                <a:ea typeface="APLKinderPeeps" panose="02000603000000000000" pitchFamily="2" charset="0"/>
              </a:rPr>
              <a:t>student learning.</a:t>
            </a:r>
          </a:p>
          <a:p>
            <a:pPr algn="just"/>
            <a:endParaRPr lang="en-US" sz="1200" dirty="0">
              <a:latin typeface="APLKinderPeeps" panose="02000603000000000000" pitchFamily="2" charset="0"/>
              <a:ea typeface="APLKinderPeeps" panose="02000603000000000000" pitchFamily="2" charset="0"/>
            </a:endParaRPr>
          </a:p>
        </p:txBody>
      </p:sp>
      <p:sp>
        <p:nvSpPr>
          <p:cNvPr id="45" name="TextBox 44">
            <a:extLst>
              <a:ext uri="{FF2B5EF4-FFF2-40B4-BE49-F238E27FC236}">
                <a16:creationId xmlns:a16="http://schemas.microsoft.com/office/drawing/2014/main" id="{14EAC1E4-0120-49E2-8B33-C734F371E423}"/>
              </a:ext>
            </a:extLst>
          </p:cNvPr>
          <p:cNvSpPr txBox="1"/>
          <p:nvPr/>
        </p:nvSpPr>
        <p:spPr>
          <a:xfrm>
            <a:off x="353537" y="2564870"/>
            <a:ext cx="3445326" cy="584775"/>
          </a:xfrm>
          <a:prstGeom prst="rect">
            <a:avLst/>
          </a:prstGeom>
          <a:noFill/>
        </p:spPr>
        <p:txBody>
          <a:bodyPr wrap="square" rtlCol="0">
            <a:spAutoFit/>
          </a:bodyPr>
          <a:lstStyle/>
          <a:p>
            <a:pPr algn="ctr"/>
            <a:r>
              <a:rPr lang="en-AU" sz="3200" dirty="0">
                <a:latin typeface="Minimal" pitchFamily="50" charset="0"/>
                <a:ea typeface="PBHomemadeCoffee" panose="02000603000000000000" pitchFamily="2" charset="0"/>
              </a:rPr>
              <a:t>Stem/Tech</a:t>
            </a:r>
          </a:p>
        </p:txBody>
      </p:sp>
      <p:sp>
        <p:nvSpPr>
          <p:cNvPr id="46" name="Rectangle 45">
            <a:extLst>
              <a:ext uri="{FF2B5EF4-FFF2-40B4-BE49-F238E27FC236}">
                <a16:creationId xmlns:a16="http://schemas.microsoft.com/office/drawing/2014/main" id="{9ED89317-68F3-4EE6-BE9C-F8C12C561C50}"/>
              </a:ext>
            </a:extLst>
          </p:cNvPr>
          <p:cNvSpPr/>
          <p:nvPr/>
        </p:nvSpPr>
        <p:spPr>
          <a:xfrm>
            <a:off x="371837" y="4920851"/>
            <a:ext cx="3339111" cy="1758245"/>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TextBox 46">
            <a:extLst>
              <a:ext uri="{FF2B5EF4-FFF2-40B4-BE49-F238E27FC236}">
                <a16:creationId xmlns:a16="http://schemas.microsoft.com/office/drawing/2014/main" id="{6A9425B2-9248-46AB-9DF4-494BFCA3CA12}"/>
              </a:ext>
            </a:extLst>
          </p:cNvPr>
          <p:cNvSpPr txBox="1"/>
          <p:nvPr/>
        </p:nvSpPr>
        <p:spPr>
          <a:xfrm>
            <a:off x="326028" y="5851071"/>
            <a:ext cx="3304430" cy="738664"/>
          </a:xfrm>
          <a:prstGeom prst="rect">
            <a:avLst/>
          </a:prstGeom>
          <a:noFill/>
        </p:spPr>
        <p:txBody>
          <a:bodyPr wrap="square" rtlCol="0">
            <a:spAutoFit/>
          </a:bodyPr>
          <a:lstStyle/>
          <a:p>
            <a:pPr algn="just"/>
            <a:r>
              <a:rPr lang="en-US" sz="1400" dirty="0">
                <a:latin typeface="APLKinderPeeps" panose="02000603000000000000" pitchFamily="2" charset="0"/>
                <a:ea typeface="APLKinderPeeps" panose="02000603000000000000" pitchFamily="2" charset="0"/>
              </a:rPr>
              <a:t>We will be learning to identify ‘early warning signs’ and understanding we all have the right to feel safe</a:t>
            </a:r>
            <a:r>
              <a:rPr lang="en-US" sz="1200" dirty="0">
                <a:latin typeface="APLKinderPeeps" panose="02000603000000000000" pitchFamily="2" charset="0"/>
                <a:ea typeface="APLKinderPeeps" panose="02000603000000000000" pitchFamily="2" charset="0"/>
              </a:rPr>
              <a:t>.</a:t>
            </a:r>
          </a:p>
        </p:txBody>
      </p:sp>
      <p:sp>
        <p:nvSpPr>
          <p:cNvPr id="48" name="TextBox 47">
            <a:extLst>
              <a:ext uri="{FF2B5EF4-FFF2-40B4-BE49-F238E27FC236}">
                <a16:creationId xmlns:a16="http://schemas.microsoft.com/office/drawing/2014/main" id="{9F9AA717-B930-409B-BE1C-E0C60844D83F}"/>
              </a:ext>
            </a:extLst>
          </p:cNvPr>
          <p:cNvSpPr txBox="1"/>
          <p:nvPr/>
        </p:nvSpPr>
        <p:spPr>
          <a:xfrm>
            <a:off x="255580" y="5061714"/>
            <a:ext cx="3445326" cy="461665"/>
          </a:xfrm>
          <a:prstGeom prst="rect">
            <a:avLst/>
          </a:prstGeom>
          <a:noFill/>
        </p:spPr>
        <p:txBody>
          <a:bodyPr wrap="square" rtlCol="0">
            <a:spAutoFit/>
          </a:bodyPr>
          <a:lstStyle/>
          <a:p>
            <a:pPr algn="ctr"/>
            <a:r>
              <a:rPr lang="en-AU" sz="2400" dirty="0">
                <a:latin typeface="Minimal" pitchFamily="50" charset="0"/>
                <a:ea typeface="PBHomemadeCoffee" panose="02000603000000000000" pitchFamily="2" charset="0"/>
              </a:rPr>
              <a:t>Child Protection Curriculum </a:t>
            </a:r>
          </a:p>
        </p:txBody>
      </p:sp>
      <p:sp>
        <p:nvSpPr>
          <p:cNvPr id="49" name="Rectangle 48">
            <a:extLst>
              <a:ext uri="{FF2B5EF4-FFF2-40B4-BE49-F238E27FC236}">
                <a16:creationId xmlns:a16="http://schemas.microsoft.com/office/drawing/2014/main" id="{B96820C5-F068-4DA2-8D0C-E5A1C2F4F0A8}"/>
              </a:ext>
            </a:extLst>
          </p:cNvPr>
          <p:cNvSpPr/>
          <p:nvPr/>
        </p:nvSpPr>
        <p:spPr>
          <a:xfrm>
            <a:off x="352764" y="6882081"/>
            <a:ext cx="3339111" cy="1994454"/>
          </a:xfrm>
          <a:prstGeom prst="rect">
            <a:avLst/>
          </a:prstGeom>
          <a:solidFill>
            <a:srgbClr val="EFC6B1"/>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TextBox 49">
            <a:extLst>
              <a:ext uri="{FF2B5EF4-FFF2-40B4-BE49-F238E27FC236}">
                <a16:creationId xmlns:a16="http://schemas.microsoft.com/office/drawing/2014/main" id="{BF439871-09B4-440D-94E0-4484826E0B35}"/>
              </a:ext>
            </a:extLst>
          </p:cNvPr>
          <p:cNvSpPr txBox="1"/>
          <p:nvPr/>
        </p:nvSpPr>
        <p:spPr>
          <a:xfrm>
            <a:off x="447820" y="7847400"/>
            <a:ext cx="3148997" cy="1015663"/>
          </a:xfrm>
          <a:prstGeom prst="rect">
            <a:avLst/>
          </a:prstGeom>
          <a:noFill/>
        </p:spPr>
        <p:txBody>
          <a:bodyPr wrap="square" rtlCol="0">
            <a:spAutoFit/>
          </a:bodyPr>
          <a:lstStyle/>
          <a:p>
            <a:pPr algn="just"/>
            <a:r>
              <a:rPr lang="en-US" sz="1200" dirty="0">
                <a:latin typeface="APLKinderPeeps" panose="02000603000000000000" pitchFamily="2" charset="0"/>
                <a:ea typeface="APLKinderPeeps" panose="02000603000000000000" pitchFamily="2" charset="0"/>
              </a:rPr>
              <a:t>Specialist providers, Michael and Des (PE), Lauren (Japanese) and Abby (The Arts) are covering these subjects. You can find out more about their programs in their specialist newsletters on the school website.</a:t>
            </a:r>
          </a:p>
        </p:txBody>
      </p:sp>
      <p:sp>
        <p:nvSpPr>
          <p:cNvPr id="51" name="TextBox 50">
            <a:extLst>
              <a:ext uri="{FF2B5EF4-FFF2-40B4-BE49-F238E27FC236}">
                <a16:creationId xmlns:a16="http://schemas.microsoft.com/office/drawing/2014/main" id="{EFAFF36B-FDD9-4BD0-A18F-6B4006030ED9}"/>
              </a:ext>
            </a:extLst>
          </p:cNvPr>
          <p:cNvSpPr txBox="1"/>
          <p:nvPr/>
        </p:nvSpPr>
        <p:spPr>
          <a:xfrm>
            <a:off x="290587" y="6891474"/>
            <a:ext cx="3445326" cy="830997"/>
          </a:xfrm>
          <a:prstGeom prst="rect">
            <a:avLst/>
          </a:prstGeom>
          <a:noFill/>
        </p:spPr>
        <p:txBody>
          <a:bodyPr wrap="square" rtlCol="0">
            <a:spAutoFit/>
          </a:bodyPr>
          <a:lstStyle/>
          <a:p>
            <a:pPr algn="ctr"/>
            <a:r>
              <a:rPr lang="en-AU" sz="2400" dirty="0">
                <a:latin typeface="Minimal" pitchFamily="50" charset="0"/>
                <a:ea typeface="PBHomemadeCoffee" panose="02000603000000000000" pitchFamily="2" charset="0"/>
              </a:rPr>
              <a:t>Health and PE/Japanese/The Arts</a:t>
            </a:r>
          </a:p>
        </p:txBody>
      </p:sp>
      <p:pic>
        <p:nvPicPr>
          <p:cNvPr id="1027" name="Picture 3" descr="world map black and white, black and white world map | World map outline,  World map printable, Blank world map"/>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40176" y="2342272"/>
            <a:ext cx="2096649" cy="106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2223697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11927</TotalTime>
  <Words>635</Words>
  <Application>Microsoft Office PowerPoint</Application>
  <PresentationFormat>Custom</PresentationFormat>
  <Paragraphs>64</Paragraphs>
  <Slides>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vt:i4>
      </vt:variant>
    </vt:vector>
  </HeadingPairs>
  <TitlesOfParts>
    <vt:vector size="12" baseType="lpstr">
      <vt:lpstr>Calibri</vt:lpstr>
      <vt:lpstr>All Modern Hand Thin K Montes</vt:lpstr>
      <vt:lpstr>Roboto Light</vt:lpstr>
      <vt:lpstr>APLKinderPeeps</vt:lpstr>
      <vt:lpstr>PBHomemadeCoffee</vt:lpstr>
      <vt:lpstr>KAOceanCabanna</vt:lpstr>
      <vt:lpstr>Minimal</vt:lpstr>
      <vt:lpstr>Arial</vt:lpstr>
      <vt:lpstr>Calibri Light</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Nichole Halliday</dc:creator>
  <cp:lastModifiedBy>Administrator</cp:lastModifiedBy>
  <cp:revision>197</cp:revision>
  <cp:lastPrinted>2021-07-10T07:03:30Z</cp:lastPrinted>
  <dcterms:created xsi:type="dcterms:W3CDTF">2019-11-09T04:47:25Z</dcterms:created>
  <dcterms:modified xsi:type="dcterms:W3CDTF">2024-02-08T23:54:10Z</dcterms:modified>
</cp:coreProperties>
</file>